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notesMasterIdLst>
    <p:notesMasterId r:id="rId7"/>
  </p:notesMasterIdLst>
  <p:sldIdLst>
    <p:sldId id="256" r:id="rId5"/>
    <p:sldId id="257" r:id="rId6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532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649" autoAdjust="0"/>
  </p:normalViewPr>
  <p:slideViewPr>
    <p:cSldViewPr snapToGrid="0">
      <p:cViewPr>
        <p:scale>
          <a:sx n="100" d="100"/>
          <a:sy n="100" d="100"/>
        </p:scale>
        <p:origin x="1440" y="-3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9413" cy="4953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2B428904-30C8-40D4-9110-2E4A5A267D7A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92338" y="1233488"/>
            <a:ext cx="235108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1" y="4748214"/>
            <a:ext cx="5389563" cy="3884612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013"/>
            <a:ext cx="2919413" cy="4953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0BD2912D-1392-43E1-A755-CAD41AD114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0655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D2912D-1392-43E1-A755-CAD41AD1149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7761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F04A-8A13-4788-9915-01843279382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DB6-B8B1-4F08-ABC2-2CE9F9190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193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F04A-8A13-4788-9915-01843279382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DB6-B8B1-4F08-ABC2-2CE9F9190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626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F04A-8A13-4788-9915-01843279382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DB6-B8B1-4F08-ABC2-2CE9F9190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518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F04A-8A13-4788-9915-01843279382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DB6-B8B1-4F08-ABC2-2CE9F9190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899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F04A-8A13-4788-9915-01843279382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DB6-B8B1-4F08-ABC2-2CE9F9190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342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F04A-8A13-4788-9915-01843279382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DB6-B8B1-4F08-ABC2-2CE9F9190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283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F04A-8A13-4788-9915-01843279382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DB6-B8B1-4F08-ABC2-2CE9F9190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876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F04A-8A13-4788-9915-01843279382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DB6-B8B1-4F08-ABC2-2CE9F9190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893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F04A-8A13-4788-9915-01843279382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DB6-B8B1-4F08-ABC2-2CE9F9190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939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F04A-8A13-4788-9915-01843279382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DB6-B8B1-4F08-ABC2-2CE9F9190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9408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7F04A-8A13-4788-9915-01843279382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CADB6-B8B1-4F08-ABC2-2CE9F9190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5573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7F04A-8A13-4788-9915-018432793825}" type="datetimeFigureOut">
              <a:rPr kumimoji="1" lang="ja-JP" altLang="en-US" smtClean="0"/>
              <a:t>2025/1/28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CADB6-B8B1-4F08-ABC2-2CE9F9190B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472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4A71A23-75C4-5017-9D41-591CF98B83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73215" y="115582"/>
            <a:ext cx="8312405" cy="10820401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7FF32691-3E37-406A-AA3F-44EE02570A41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" y="6959813"/>
            <a:ext cx="2800351" cy="3629503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Oval 3">
            <a:extLst>
              <a:ext uri="{FF2B5EF4-FFF2-40B4-BE49-F238E27FC236}">
                <a16:creationId xmlns:a16="http://schemas.microsoft.com/office/drawing/2014/main" id="{E981494E-45BD-4020-8FD7-6EB957D585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2088" y="5149999"/>
            <a:ext cx="1718988" cy="957501"/>
          </a:xfrm>
          <a:prstGeom prst="ellipse">
            <a:avLst/>
          </a:prstGeom>
          <a:solidFill>
            <a:srgbClr val="E5322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29273" tIns="3503" rIns="29273" bIns="3503" anchor="t" anchorCtr="0" upright="1">
            <a:noAutofit/>
          </a:bodyPr>
          <a:lstStyle/>
          <a:p>
            <a:endParaRPr lang="ja-JP" altLang="en-US" sz="1100" dirty="0"/>
          </a:p>
        </p:txBody>
      </p:sp>
      <p:sp>
        <p:nvSpPr>
          <p:cNvPr id="28" name="Text Box 8">
            <a:extLst>
              <a:ext uri="{FF2B5EF4-FFF2-40B4-BE49-F238E27FC236}">
                <a16:creationId xmlns:a16="http://schemas.microsoft.com/office/drawing/2014/main" id="{110108C2-6CC5-45B9-BDCD-6434D9D11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088" y="5403391"/>
            <a:ext cx="1757088" cy="700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29273" tIns="3503" rIns="29273" bIns="3503" anchor="t" anchorCtr="0" upright="1">
            <a:noAutofit/>
          </a:bodyPr>
          <a:lstStyle/>
          <a:p>
            <a:pPr algn="ctr"/>
            <a:r>
              <a:rPr lang="ja-JP" altLang="en-US" sz="1400" kern="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会期中いつでも</a:t>
            </a:r>
            <a:endParaRPr lang="en-US" altLang="ja-JP" sz="1400" kern="1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en-US" altLang="ja-JP" sz="1400" kern="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400" kern="1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回入場可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91E15D04-D7C9-415A-B058-5DBB3D16A61E}"/>
              </a:ext>
            </a:extLst>
          </p:cNvPr>
          <p:cNvSpPr txBox="1"/>
          <p:nvPr/>
        </p:nvSpPr>
        <p:spPr>
          <a:xfrm>
            <a:off x="2463514" y="9510380"/>
            <a:ext cx="901848" cy="313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71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公式キャラクター</a:t>
            </a:r>
            <a:endParaRPr lang="en-US" altLang="ja-JP" sz="718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718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ミャクミャク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93DC5A-FAC0-3E14-AA27-72A051F9A0A2}"/>
              </a:ext>
            </a:extLst>
          </p:cNvPr>
          <p:cNvSpPr txBox="1"/>
          <p:nvPr/>
        </p:nvSpPr>
        <p:spPr>
          <a:xfrm>
            <a:off x="431272" y="361359"/>
            <a:ext cx="2888467" cy="490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横須賀商工会議所　会員限定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98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Text Box 12">
            <a:extLst>
              <a:ext uri="{FF2B5EF4-FFF2-40B4-BE49-F238E27FC236}">
                <a16:creationId xmlns:a16="http://schemas.microsoft.com/office/drawing/2014/main" id="{9803952B-96DB-F236-B358-5D6C4F373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845" y="977559"/>
            <a:ext cx="4748946" cy="899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66678" tIns="7979" rIns="66678" bIns="7979" anchor="t" anchorCtr="0" upright="1">
            <a:noAutofit/>
          </a:bodyPr>
          <a:lstStyle/>
          <a:p>
            <a:pPr algn="ctr"/>
            <a:r>
              <a:rPr lang="ja-JP" altLang="en-US" sz="2693" b="1" u="sng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大阪・関西万博</a:t>
            </a:r>
            <a:endParaRPr lang="ja-JP" altLang="en-US" sz="94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2693" b="1" u="sng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チケット販売のご案内</a:t>
            </a:r>
            <a:endParaRPr lang="ja-JP" altLang="en-US" sz="94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12" name="Text Box 17">
            <a:extLst>
              <a:ext uri="{FF2B5EF4-FFF2-40B4-BE49-F238E27FC236}">
                <a16:creationId xmlns:a16="http://schemas.microsoft.com/office/drawing/2014/main" id="{DB4005E4-F040-4109-823B-89A3880FD7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4018" y="2941551"/>
            <a:ext cx="4564870" cy="1144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66678" tIns="7979" rIns="66678" bIns="7979" anchor="t" anchorCtr="0" upright="1">
            <a:noAutofit/>
          </a:bodyPr>
          <a:lstStyle/>
          <a:p>
            <a:pPr algn="just">
              <a:lnSpc>
                <a:spcPct val="115000"/>
              </a:lnSpc>
            </a:pPr>
            <a:r>
              <a:rPr lang="ja-JP" altLang="en-US" sz="1257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■正式名称：</a:t>
            </a:r>
            <a:r>
              <a:rPr lang="en-US" sz="1257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2025</a:t>
            </a:r>
            <a:r>
              <a:rPr lang="ja-JP" altLang="en-US" sz="1257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年日本国際博覧会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ja-JP" altLang="en-US" sz="1257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■テーマ：いのち輝く未来社会のデザイン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ja-JP" alt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■開催期間：</a:t>
            </a:r>
            <a:r>
              <a:rPr lang="en-US" sz="1257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2025</a:t>
            </a:r>
            <a:r>
              <a:rPr lang="ja-JP" altLang="en-US" sz="1257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sz="1257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4</a:t>
            </a:r>
            <a:r>
              <a:rPr lang="ja-JP" altLang="en-US" sz="1257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sz="1257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13</a:t>
            </a:r>
            <a:r>
              <a:rPr lang="ja-JP" altLang="en-US" sz="1257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日～</a:t>
            </a:r>
            <a:r>
              <a:rPr lang="en-US" sz="1257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en-US" sz="1257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sz="1257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13</a:t>
            </a:r>
            <a:r>
              <a:rPr lang="ja-JP" altLang="en-US" sz="1257" b="1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</a:t>
            </a:r>
            <a:r>
              <a:rPr lang="ja-JP" alt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184</a:t>
            </a:r>
            <a:r>
              <a:rPr lang="ja-JP" alt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日）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■開場時間：</a:t>
            </a:r>
            <a:r>
              <a:rPr 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9</a:t>
            </a:r>
            <a:r>
              <a:rPr lang="ja-JP" alt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22</a:t>
            </a:r>
            <a:r>
              <a:rPr lang="ja-JP" alt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​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ja-JP" alt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■会場：夢洲（ゆめしま</a:t>
            </a:r>
            <a:r>
              <a:rPr 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)</a:t>
            </a:r>
            <a:r>
              <a:rPr lang="ja-JP" altLang="en-US" sz="125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（大阪市此花区）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en-US" sz="942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94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8C202363-EE88-4276-2FDE-D2176D3CF3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0509" y="977683"/>
            <a:ext cx="942039" cy="7323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CD1D845-7D94-27AE-BB28-59B0CC2F683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160" y="935856"/>
            <a:ext cx="819511" cy="6371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Text Box 14">
            <a:extLst>
              <a:ext uri="{FF2B5EF4-FFF2-40B4-BE49-F238E27FC236}">
                <a16:creationId xmlns:a16="http://schemas.microsoft.com/office/drawing/2014/main" id="{5C8FE6C1-8649-E277-A5C9-16D185E334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6531" y="8490508"/>
            <a:ext cx="3176136" cy="1730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rot="0" vert="horz" wrap="square" lIns="66678" tIns="7979" rIns="66678" bIns="7979" anchor="t" anchorCtr="0" upright="1">
            <a:noAutofit/>
          </a:bodyPr>
          <a:lstStyle/>
          <a:p>
            <a:pPr algn="just" hangingPunct="0">
              <a:lnSpc>
                <a:spcPts val="1795"/>
              </a:lnSpc>
            </a:pPr>
            <a:r>
              <a:rPr lang="en-US" altLang="ja-JP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お問合せ</a:t>
            </a:r>
            <a:r>
              <a:rPr lang="en-US" altLang="ja-JP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ja-JP" altLang="en-US" sz="1077" kern="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 hangingPunct="0">
              <a:lnSpc>
                <a:spcPts val="1795"/>
              </a:lnSpc>
            </a:pPr>
            <a:r>
              <a:rPr lang="ja-JP" altLang="en-US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横須賀商工会議所</a:t>
            </a:r>
            <a:r>
              <a:rPr lang="ja-JP" altLang="en-US" sz="942" kern="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総務渉外課　</a:t>
            </a:r>
            <a:endParaRPr lang="ja-JP" altLang="en-US" sz="1077" kern="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 hangingPunct="0">
              <a:lnSpc>
                <a:spcPts val="1795"/>
              </a:lnSpc>
            </a:pPr>
            <a:r>
              <a:rPr lang="en-US" altLang="ja-JP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 : 046-823-0400</a:t>
            </a:r>
            <a:endParaRPr lang="en-US" altLang="ja-JP" sz="987" dirty="0">
              <a:solidFill>
                <a:srgbClr val="000000"/>
              </a:solidFill>
              <a:highlight>
                <a:srgbClr val="FFFF00"/>
              </a:highlight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 hangingPunct="0">
              <a:lnSpc>
                <a:spcPts val="718"/>
              </a:lnSpc>
            </a:pPr>
            <a:endParaRPr lang="en-US" altLang="ja-JP" sz="718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 hangingPunct="0">
              <a:lnSpc>
                <a:spcPts val="1795"/>
              </a:lnSpc>
            </a:pPr>
            <a:r>
              <a:rPr lang="ja-JP" altLang="en-US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公益社団法人　</a:t>
            </a:r>
            <a:r>
              <a:rPr lang="en-US" altLang="ja-JP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lang="ja-JP" altLang="en-US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年日本国際博覧会協会</a:t>
            </a:r>
          </a:p>
          <a:p>
            <a:pPr algn="just" hangingPunct="0">
              <a:lnSpc>
                <a:spcPts val="1795"/>
              </a:lnSpc>
            </a:pPr>
            <a:r>
              <a:rPr lang="ja-JP" altLang="en-US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広報・プロモーション局　入場券部　営業推進課</a:t>
            </a:r>
            <a:endParaRPr lang="en-US" altLang="ja-JP" sz="987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hangingPunct="0">
              <a:lnSpc>
                <a:spcPts val="1795"/>
              </a:lnSpc>
            </a:pPr>
            <a:r>
              <a:rPr lang="en-US" altLang="ja-JP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lang="ja-JP" altLang="en-US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：０６</a:t>
            </a:r>
            <a:r>
              <a:rPr lang="en-US" altLang="ja-JP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-6625-8744</a:t>
            </a:r>
          </a:p>
          <a:p>
            <a:pPr hangingPunct="0">
              <a:lnSpc>
                <a:spcPts val="1795"/>
              </a:lnSpc>
            </a:pPr>
            <a:r>
              <a:rPr lang="ja-JP" altLang="en-US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E-mail</a:t>
            </a:r>
            <a:r>
              <a:rPr lang="ja-JP" altLang="en-US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 </a:t>
            </a:r>
            <a:r>
              <a:rPr lang="en-US" altLang="ja-JP" sz="987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banpaku-ticket@expo2025.or.jp</a:t>
            </a:r>
          </a:p>
          <a:p>
            <a:pPr algn="just" hangingPunct="0">
              <a:lnSpc>
                <a:spcPts val="1795"/>
              </a:lnSpc>
            </a:pPr>
            <a:endParaRPr lang="ja-JP" altLang="en-US" sz="987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 hangingPunct="0">
              <a:lnSpc>
                <a:spcPts val="1795"/>
              </a:lnSpc>
            </a:pPr>
            <a:endParaRPr lang="en-US" altLang="ja-JP" sz="987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 hangingPunct="0">
              <a:lnSpc>
                <a:spcPts val="1795"/>
              </a:lnSpc>
            </a:pPr>
            <a:endParaRPr lang="en-US" altLang="ja-JP" sz="987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 hangingPunct="0">
              <a:lnSpc>
                <a:spcPts val="1795"/>
              </a:lnSpc>
            </a:pPr>
            <a:endParaRPr lang="en-US" altLang="ja-JP" sz="987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 hangingPunct="0">
              <a:lnSpc>
                <a:spcPts val="1795"/>
              </a:lnSpc>
            </a:pPr>
            <a:endParaRPr lang="en-US" altLang="ja-JP" sz="987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 hangingPunct="0">
              <a:lnSpc>
                <a:spcPts val="1795"/>
              </a:lnSpc>
            </a:pPr>
            <a:endParaRPr lang="en-US" altLang="ja-JP" sz="987" dirty="0">
              <a:solidFill>
                <a:srgbClr val="00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 hangingPunct="0">
              <a:lnSpc>
                <a:spcPts val="1795"/>
              </a:lnSpc>
            </a:pPr>
            <a:endParaRPr lang="ja-JP" altLang="en-US" sz="1077" kern="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just"/>
            <a:r>
              <a:rPr lang="en-US" sz="942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94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42F3E94C-888C-6171-3DB3-03E0AD09CC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1318" y="6824895"/>
            <a:ext cx="3209861" cy="702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66678" tIns="7979" rIns="66678" bIns="7979" anchor="t" anchorCtr="0" upright="1">
            <a:noAutofit/>
          </a:bodyPr>
          <a:lstStyle/>
          <a:p>
            <a:pPr algn="just"/>
            <a:r>
              <a:rPr lang="ja-JP" altLang="en-US" sz="1257" u="sng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チケット購入方法については裏ページへ→</a:t>
            </a:r>
            <a:endParaRPr lang="ja-JP" altLang="en-US" sz="942" u="sng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1" name="Text Box 8">
            <a:extLst>
              <a:ext uri="{FF2B5EF4-FFF2-40B4-BE49-F238E27FC236}">
                <a16:creationId xmlns:a16="http://schemas.microsoft.com/office/drawing/2014/main" id="{43940139-E797-D59C-1EFB-706C85B3D7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87391" y="4309406"/>
            <a:ext cx="2350253" cy="439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66678" tIns="7979" rIns="66678" bIns="7979" anchor="t" anchorCtr="0" upright="1">
            <a:noAutofit/>
          </a:bodyPr>
          <a:lstStyle/>
          <a:p>
            <a:pPr algn="just"/>
            <a:r>
              <a:rPr lang="en-US" altLang="ja-JP" sz="987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987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表は会期中いつでも</a:t>
            </a:r>
            <a:r>
              <a:rPr lang="en-US" sz="987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987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回入場可能な</a:t>
            </a:r>
            <a:endParaRPr lang="ja-JP" altLang="en-US" sz="94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25381" algn="just"/>
            <a:r>
              <a:rPr lang="ja-JP" altLang="en-US" sz="987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一日券の価格を比較したものです。</a:t>
            </a:r>
            <a:endParaRPr lang="ja-JP" altLang="en-US" sz="94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en-US" sz="942" kern="100" dirty="0">
                <a:latin typeface="BIZ UDPゴシック" panose="020B0400000000000000" pitchFamily="50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94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FA8CDC7-0193-4137-BA9D-944EDD040B17}"/>
              </a:ext>
            </a:extLst>
          </p:cNvPr>
          <p:cNvSpPr txBox="1"/>
          <p:nvPr/>
        </p:nvSpPr>
        <p:spPr>
          <a:xfrm>
            <a:off x="2521975" y="9742189"/>
            <a:ext cx="1222212" cy="2305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98" dirty="0"/>
              <a:t>©Expo</a:t>
            </a:r>
            <a:r>
              <a:rPr kumimoji="1" lang="ja-JP" altLang="en-US" sz="898" dirty="0"/>
              <a:t> </a:t>
            </a:r>
            <a:r>
              <a:rPr kumimoji="1" lang="en-US" altLang="ja-JP" sz="898" dirty="0"/>
              <a:t>2025</a:t>
            </a:r>
            <a:endParaRPr kumimoji="1" lang="ja-JP" altLang="en-US" sz="898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E457477-080A-42F9-B604-D1F0C868CD34}"/>
              </a:ext>
            </a:extLst>
          </p:cNvPr>
          <p:cNvSpPr/>
          <p:nvPr/>
        </p:nvSpPr>
        <p:spPr>
          <a:xfrm>
            <a:off x="431272" y="328718"/>
            <a:ext cx="2800351" cy="445077"/>
          </a:xfrm>
          <a:prstGeom prst="rect">
            <a:avLst/>
          </a:prstGeom>
          <a:noFill/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Text Box 17">
            <a:extLst>
              <a:ext uri="{FF2B5EF4-FFF2-40B4-BE49-F238E27FC236}">
                <a16:creationId xmlns:a16="http://schemas.microsoft.com/office/drawing/2014/main" id="{00F7C1BE-21CA-456D-9720-68639A69E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190" y="1988618"/>
            <a:ext cx="6138989" cy="752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66678" tIns="7979" rIns="66678" bIns="7979" anchor="t" anchorCtr="0" upright="1">
            <a:noAutofit/>
          </a:bodyPr>
          <a:lstStyle/>
          <a:p>
            <a:pPr algn="just">
              <a:lnSpc>
                <a:spcPct val="115000"/>
              </a:lnSpc>
            </a:pPr>
            <a:r>
              <a:rPr lang="ja-JP" altLang="en-US" sz="1257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２０２５年４月から大阪・関西万博が開催されます。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ja-JP" altLang="en-US" sz="1257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横須賀商工会議所を通して</a:t>
            </a:r>
            <a:r>
              <a:rPr lang="ja-JP" altLang="en-US" sz="1257" b="1" kern="1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前売り券をご購入いただくとお得な特典がございます</a:t>
            </a:r>
            <a:r>
              <a:rPr lang="ja-JP" altLang="en-US" sz="1257" kern="10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ので、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ja-JP" altLang="en-US" sz="12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社内の福利厚生や貴社のお客様への販促活動など、是非この機会にご検討ください。</a:t>
            </a:r>
          </a:p>
          <a:p>
            <a:pPr algn="just"/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Text Box 17">
            <a:extLst>
              <a:ext uri="{FF2B5EF4-FFF2-40B4-BE49-F238E27FC236}">
                <a16:creationId xmlns:a16="http://schemas.microsoft.com/office/drawing/2014/main" id="{E5474ACA-8F8F-47D5-BA41-015A6BD252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844" y="7384612"/>
            <a:ext cx="7191374" cy="458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66678" tIns="7979" rIns="66678" bIns="7979" anchor="t" anchorCtr="0" upright="1">
            <a:noAutofit/>
          </a:bodyPr>
          <a:lstStyle/>
          <a:p>
            <a:pPr algn="just">
              <a:lnSpc>
                <a:spcPct val="115000"/>
              </a:lnSpc>
            </a:pPr>
            <a:endParaRPr lang="ja-JP" altLang="en-US" sz="14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ja-JP" altLang="en-US" sz="12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/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AB4C9F1-28DB-453B-A96E-373FCB9945C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887663" y="4333875"/>
            <a:ext cx="4143375" cy="2154238"/>
            <a:chOff x="1819" y="2730"/>
            <a:chExt cx="2610" cy="1357"/>
          </a:xfrm>
        </p:grpSpPr>
        <p:sp>
          <p:nvSpPr>
            <p:cNvPr id="6" name="AutoShape 3">
              <a:extLst>
                <a:ext uri="{FF2B5EF4-FFF2-40B4-BE49-F238E27FC236}">
                  <a16:creationId xmlns:a16="http://schemas.microsoft.com/office/drawing/2014/main" id="{51751F97-EEBD-4355-96B3-376B15AC55A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825" y="2730"/>
              <a:ext cx="2604" cy="135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8" name="Rectangle 5">
              <a:extLst>
                <a:ext uri="{FF2B5EF4-FFF2-40B4-BE49-F238E27FC236}">
                  <a16:creationId xmlns:a16="http://schemas.microsoft.com/office/drawing/2014/main" id="{E4458720-A970-4FE7-BCAE-9BD3B59F2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9" y="2905"/>
              <a:ext cx="870" cy="271"/>
            </a:xfrm>
            <a:prstGeom prst="rect">
              <a:avLst/>
            </a:pr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dirty="0"/>
            </a:p>
          </p:txBody>
        </p:sp>
        <p:sp>
          <p:nvSpPr>
            <p:cNvPr id="10" name="Rectangle 6">
              <a:extLst>
                <a:ext uri="{FF2B5EF4-FFF2-40B4-BE49-F238E27FC236}">
                  <a16:creationId xmlns:a16="http://schemas.microsoft.com/office/drawing/2014/main" id="{647AE021-C625-4120-A933-A08670F9F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3" y="2905"/>
              <a:ext cx="870" cy="271"/>
            </a:xfrm>
            <a:prstGeom prst="rect">
              <a:avLst/>
            </a:prstGeom>
            <a:solidFill>
              <a:srgbClr val="0068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1" name="Rectangle 7">
              <a:extLst>
                <a:ext uri="{FF2B5EF4-FFF2-40B4-BE49-F238E27FC236}">
                  <a16:creationId xmlns:a16="http://schemas.microsoft.com/office/drawing/2014/main" id="{F4B82BF5-FCAA-42B4-9C5F-596230D76A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25" y="3170"/>
              <a:ext cx="870" cy="80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15" name="Rectangle 8">
              <a:extLst>
                <a:ext uri="{FF2B5EF4-FFF2-40B4-BE49-F238E27FC236}">
                  <a16:creationId xmlns:a16="http://schemas.microsoft.com/office/drawing/2014/main" id="{E123F944-232C-48F3-8422-80B10353C4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64" y="2778"/>
              <a:ext cx="653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1" i="0" u="none" strike="noStrike" cap="none" normalizeH="0" baseline="0">
                  <a:ln>
                    <a:noFill/>
                  </a:ln>
                  <a:solidFill>
                    <a:srgbClr val="E60012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＼オススメ／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755ABDE9-BC96-4D14-AD2A-044FCBD41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16" y="2910"/>
              <a:ext cx="533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1" i="0" u="none" strike="noStrike" cap="none" normalizeH="0" baseline="0" dirty="0">
                  <a:ln>
                    <a:noFill/>
                  </a:ln>
                  <a:solidFill>
                    <a:srgbClr val="FFFFFF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早期購入割引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0">
              <a:extLst>
                <a:ext uri="{FF2B5EF4-FFF2-40B4-BE49-F238E27FC236}">
                  <a16:creationId xmlns:a16="http://schemas.microsoft.com/office/drawing/2014/main" id="{EC4D9470-9EAD-4D27-8062-51A4AF6458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97" y="3001"/>
              <a:ext cx="29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通常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1">
              <a:extLst>
                <a:ext uri="{FF2B5EF4-FFF2-40B4-BE49-F238E27FC236}">
                  <a16:creationId xmlns:a16="http://schemas.microsoft.com/office/drawing/2014/main" id="{4CE17A12-89ED-4CC3-A44A-B4214F0575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" y="3212"/>
              <a:ext cx="29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大人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2">
              <a:extLst>
                <a:ext uri="{FF2B5EF4-FFF2-40B4-BE49-F238E27FC236}">
                  <a16:creationId xmlns:a16="http://schemas.microsoft.com/office/drawing/2014/main" id="{2EC86A63-C66A-45E5-9416-F237C0D5B3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18" y="3321"/>
              <a:ext cx="616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満18歳以上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13">
              <a:extLst>
                <a:ext uri="{FF2B5EF4-FFF2-40B4-BE49-F238E27FC236}">
                  <a16:creationId xmlns:a16="http://schemas.microsoft.com/office/drawing/2014/main" id="{F7794464-85E5-44D1-8AC4-815B5E79C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" y="3267"/>
              <a:ext cx="38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1" i="0" u="none" strike="noStrike" cap="none" normalizeH="0" baseline="0" dirty="0">
                  <a:ln>
                    <a:noFill/>
                  </a:ln>
                  <a:solidFill>
                    <a:srgbClr val="E60012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6,</a:t>
              </a:r>
              <a:r>
                <a:rPr kumimoji="0" lang="en-US" altLang="ja-JP" sz="1100" b="1" i="0" u="none" strike="noStrike" cap="none" normalizeH="0" baseline="0" dirty="0">
                  <a:ln>
                    <a:noFill/>
                  </a:ln>
                  <a:solidFill>
                    <a:srgbClr val="E60012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7</a:t>
              </a:r>
              <a:r>
                <a:rPr kumimoji="0" lang="ja-JP" altLang="ja-JP" sz="1100" b="1" i="0" u="none" strike="noStrike" cap="none" normalizeH="0" baseline="0" dirty="0">
                  <a:ln>
                    <a:noFill/>
                  </a:ln>
                  <a:solidFill>
                    <a:srgbClr val="E60012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00円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14">
              <a:extLst>
                <a:ext uri="{FF2B5EF4-FFF2-40B4-BE49-F238E27FC236}">
                  <a16:creationId xmlns:a16="http://schemas.microsoft.com/office/drawing/2014/main" id="{9EA50448-6590-4C5C-94EA-1B99839A3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5" y="3267"/>
              <a:ext cx="514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7,500円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15">
              <a:extLst>
                <a:ext uri="{FF2B5EF4-FFF2-40B4-BE49-F238E27FC236}">
                  <a16:creationId xmlns:a16="http://schemas.microsoft.com/office/drawing/2014/main" id="{B9DA7357-65D9-49FF-BF92-DA78A0D8D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" y="3478"/>
              <a:ext cx="29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中人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16">
              <a:extLst>
                <a:ext uri="{FF2B5EF4-FFF2-40B4-BE49-F238E27FC236}">
                  <a16:creationId xmlns:a16="http://schemas.microsoft.com/office/drawing/2014/main" id="{ECA86E66-E496-473E-81A3-9501A991D2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00" y="3586"/>
              <a:ext cx="653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満12～17歳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17">
              <a:extLst>
                <a:ext uri="{FF2B5EF4-FFF2-40B4-BE49-F238E27FC236}">
                  <a16:creationId xmlns:a16="http://schemas.microsoft.com/office/drawing/2014/main" id="{A69794CA-F45D-4936-9607-77C8AFA157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1" y="3532"/>
              <a:ext cx="389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1" i="0" u="none" strike="noStrike" cap="none" normalizeH="0" baseline="0" dirty="0">
                  <a:ln>
                    <a:noFill/>
                  </a:ln>
                  <a:solidFill>
                    <a:srgbClr val="E60012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3,</a:t>
              </a:r>
              <a:r>
                <a:rPr kumimoji="0" lang="en-US" altLang="ja-JP" sz="1100" b="1" i="0" u="none" strike="noStrike" cap="none" normalizeH="0" baseline="0" dirty="0">
                  <a:ln>
                    <a:noFill/>
                  </a:ln>
                  <a:solidFill>
                    <a:srgbClr val="E60012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7</a:t>
              </a:r>
              <a:r>
                <a:rPr kumimoji="0" lang="ja-JP" altLang="ja-JP" sz="1100" b="1" i="0" u="none" strike="noStrike" cap="none" normalizeH="0" baseline="0" dirty="0">
                  <a:ln>
                    <a:noFill/>
                  </a:ln>
                  <a:solidFill>
                    <a:srgbClr val="E60012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00円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18">
              <a:extLst>
                <a:ext uri="{FF2B5EF4-FFF2-40B4-BE49-F238E27FC236}">
                  <a16:creationId xmlns:a16="http://schemas.microsoft.com/office/drawing/2014/main" id="{CD788168-D8A5-4391-A2FE-6A3B31B554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5" y="3532"/>
              <a:ext cx="514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4,200円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19">
              <a:extLst>
                <a:ext uri="{FF2B5EF4-FFF2-40B4-BE49-F238E27FC236}">
                  <a16:creationId xmlns:a16="http://schemas.microsoft.com/office/drawing/2014/main" id="{B7CD6494-C76C-438C-A5D9-BB3D252ED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9" y="3743"/>
              <a:ext cx="29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小人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20">
              <a:extLst>
                <a:ext uri="{FF2B5EF4-FFF2-40B4-BE49-F238E27FC236}">
                  <a16:creationId xmlns:a16="http://schemas.microsoft.com/office/drawing/2014/main" id="{46EBCFDC-8AF3-4FFD-B088-73CF9512E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36" y="3852"/>
              <a:ext cx="580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満4～11歳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21">
              <a:extLst>
                <a:ext uri="{FF2B5EF4-FFF2-40B4-BE49-F238E27FC236}">
                  <a16:creationId xmlns:a16="http://schemas.microsoft.com/office/drawing/2014/main" id="{6EB026A6-EEE7-42FD-AB0C-E1D1F8BB75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37" y="3798"/>
              <a:ext cx="377" cy="1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1" i="0" u="none" strike="noStrike" cap="none" normalizeH="0" baseline="0" dirty="0">
                  <a:ln>
                    <a:noFill/>
                  </a:ln>
                  <a:solidFill>
                    <a:srgbClr val="E60012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1,</a:t>
              </a:r>
              <a:r>
                <a:rPr kumimoji="0" lang="en-US" altLang="ja-JP" sz="1100" b="1" i="0" u="none" strike="noStrike" cap="none" normalizeH="0" baseline="0" dirty="0">
                  <a:ln>
                    <a:noFill/>
                  </a:ln>
                  <a:solidFill>
                    <a:srgbClr val="E60012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7</a:t>
              </a:r>
              <a:r>
                <a:rPr kumimoji="0" lang="ja-JP" altLang="ja-JP" sz="1100" b="1" i="0" u="none" strike="noStrike" cap="none" normalizeH="0" baseline="0" dirty="0">
                  <a:ln>
                    <a:noFill/>
                  </a:ln>
                  <a:solidFill>
                    <a:srgbClr val="E60012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00円</a:t>
              </a:r>
              <a:endParaRPr kumimoji="0" lang="ja-JP" altLang="ja-JP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22">
              <a:extLst>
                <a:ext uri="{FF2B5EF4-FFF2-40B4-BE49-F238E27FC236}">
                  <a16:creationId xmlns:a16="http://schemas.microsoft.com/office/drawing/2014/main" id="{08B9051B-D3B2-4190-9312-E7BF0073EE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1" y="3798"/>
              <a:ext cx="501" cy="1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ja-JP" sz="1100" b="0" i="0" u="none" strike="noStrike" cap="none" normalizeH="0" baseline="0">
                  <a:ln>
                    <a:noFill/>
                  </a:ln>
                  <a:solidFill>
                    <a:srgbClr val="000000"/>
                  </a:solidFill>
                  <a:effectLst/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1,800円</a:t>
              </a:r>
              <a:endParaRPr kumimoji="0" lang="ja-JP" altLang="ja-JP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23">
              <a:extLst>
                <a:ext uri="{FF2B5EF4-FFF2-40B4-BE49-F238E27FC236}">
                  <a16:creationId xmlns:a16="http://schemas.microsoft.com/office/drawing/2014/main" id="{5175BD6A-81A3-4791-BCA6-9A04983F02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3164"/>
              <a:ext cx="864" cy="1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3" name="Rectangle 24">
              <a:extLst>
                <a:ext uri="{FF2B5EF4-FFF2-40B4-BE49-F238E27FC236}">
                  <a16:creationId xmlns:a16="http://schemas.microsoft.com/office/drawing/2014/main" id="{72575766-738D-441A-BC47-4CF34976EC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3430"/>
              <a:ext cx="852" cy="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4" name="Rectangle 25">
              <a:extLst>
                <a:ext uri="{FF2B5EF4-FFF2-40B4-BE49-F238E27FC236}">
                  <a16:creationId xmlns:a16="http://schemas.microsoft.com/office/drawing/2014/main" id="{F83A3EFF-5E2E-4DBE-8841-4D8DF58675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3" y="3176"/>
              <a:ext cx="12" cy="25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Rectangle 26">
              <a:extLst>
                <a:ext uri="{FF2B5EF4-FFF2-40B4-BE49-F238E27FC236}">
                  <a16:creationId xmlns:a16="http://schemas.microsoft.com/office/drawing/2014/main" id="{95FB2B68-DAAE-4D12-A761-FDF571D654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3" y="3430"/>
              <a:ext cx="864" cy="1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6" name="Rectangle 27">
              <a:extLst>
                <a:ext uri="{FF2B5EF4-FFF2-40B4-BE49-F238E27FC236}">
                  <a16:creationId xmlns:a16="http://schemas.microsoft.com/office/drawing/2014/main" id="{3278C7D0-3EDB-49D2-8B7B-DA6DC4A738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3695"/>
              <a:ext cx="852" cy="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7" name="Rectangle 28">
              <a:extLst>
                <a:ext uri="{FF2B5EF4-FFF2-40B4-BE49-F238E27FC236}">
                  <a16:creationId xmlns:a16="http://schemas.microsoft.com/office/drawing/2014/main" id="{0ED8A8E6-21A0-4BA4-ACFA-5745F0884A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3" y="3442"/>
              <a:ext cx="12" cy="2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8" name="Rectangle 29">
              <a:extLst>
                <a:ext uri="{FF2B5EF4-FFF2-40B4-BE49-F238E27FC236}">
                  <a16:creationId xmlns:a16="http://schemas.microsoft.com/office/drawing/2014/main" id="{4385D7CE-6038-4D7C-968E-40961E6A39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3" y="3695"/>
              <a:ext cx="864" cy="1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9" name="Rectangle 30">
              <a:extLst>
                <a:ext uri="{FF2B5EF4-FFF2-40B4-BE49-F238E27FC236}">
                  <a16:creationId xmlns:a16="http://schemas.microsoft.com/office/drawing/2014/main" id="{D0ACE22C-382B-4438-8DEF-9E363CF77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31" y="3960"/>
              <a:ext cx="864" cy="1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0" name="Rectangle 31">
              <a:extLst>
                <a:ext uri="{FF2B5EF4-FFF2-40B4-BE49-F238E27FC236}">
                  <a16:creationId xmlns:a16="http://schemas.microsoft.com/office/drawing/2014/main" id="{AA3F8E73-5689-4053-AB05-CE15B8974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9" y="3164"/>
              <a:ext cx="12" cy="808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1" name="Rectangle 32">
              <a:extLst>
                <a:ext uri="{FF2B5EF4-FFF2-40B4-BE49-F238E27FC236}">
                  <a16:creationId xmlns:a16="http://schemas.microsoft.com/office/drawing/2014/main" id="{C4EAD1D6-6405-4CD0-A759-F4DEC551E2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83" y="3707"/>
              <a:ext cx="12" cy="25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2" name="Rectangle 33">
              <a:extLst>
                <a:ext uri="{FF2B5EF4-FFF2-40B4-BE49-F238E27FC236}">
                  <a16:creationId xmlns:a16="http://schemas.microsoft.com/office/drawing/2014/main" id="{3A2C7923-2DEC-44CF-B8FD-750F011AA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7" y="3164"/>
              <a:ext cx="12" cy="543"/>
            </a:xfrm>
            <a:prstGeom prst="rect">
              <a:avLst/>
            </a:prstGeom>
            <a:solidFill>
              <a:srgbClr val="E6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3" name="Rectangle 34">
              <a:extLst>
                <a:ext uri="{FF2B5EF4-FFF2-40B4-BE49-F238E27FC236}">
                  <a16:creationId xmlns:a16="http://schemas.microsoft.com/office/drawing/2014/main" id="{BDD370D7-13C5-4B00-8247-17D9901684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1" y="3176"/>
              <a:ext cx="12" cy="796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4" name="Rectangle 35">
              <a:extLst>
                <a:ext uri="{FF2B5EF4-FFF2-40B4-BE49-F238E27FC236}">
                  <a16:creationId xmlns:a16="http://schemas.microsoft.com/office/drawing/2014/main" id="{9F12EFC7-79E6-42FC-AB3B-11789DEFC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9" y="3164"/>
              <a:ext cx="864" cy="1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5" name="Rectangle 36">
              <a:extLst>
                <a:ext uri="{FF2B5EF4-FFF2-40B4-BE49-F238E27FC236}">
                  <a16:creationId xmlns:a16="http://schemas.microsoft.com/office/drawing/2014/main" id="{915A7250-985B-431D-8725-17BFBBA85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9" y="3430"/>
              <a:ext cx="864" cy="1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6" name="Rectangle 37">
              <a:extLst>
                <a:ext uri="{FF2B5EF4-FFF2-40B4-BE49-F238E27FC236}">
                  <a16:creationId xmlns:a16="http://schemas.microsoft.com/office/drawing/2014/main" id="{8DEF6F81-190B-4945-AB54-A066814CB4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9" y="3695"/>
              <a:ext cx="864" cy="1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7" name="Rectangle 38">
              <a:extLst>
                <a:ext uri="{FF2B5EF4-FFF2-40B4-BE49-F238E27FC236}">
                  <a16:creationId xmlns:a16="http://schemas.microsoft.com/office/drawing/2014/main" id="{CCDD9452-45FC-4F22-97DE-C3AD291099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3" y="3960"/>
              <a:ext cx="870" cy="12"/>
            </a:xfrm>
            <a:prstGeom prst="rect">
              <a:avLst/>
            </a:prstGeom>
            <a:solidFill>
              <a:srgbClr val="BFBF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58" name="Freeform 39">
              <a:extLst>
                <a:ext uri="{FF2B5EF4-FFF2-40B4-BE49-F238E27FC236}">
                  <a16:creationId xmlns:a16="http://schemas.microsoft.com/office/drawing/2014/main" id="{D1D876E4-10C3-4E5C-AC7C-7E94708ADACD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7" y="2893"/>
              <a:ext cx="882" cy="1098"/>
            </a:xfrm>
            <a:custGeom>
              <a:avLst/>
              <a:gdLst>
                <a:gd name="T0" fmla="*/ 0 w 882"/>
                <a:gd name="T1" fmla="*/ 54 h 1098"/>
                <a:gd name="T2" fmla="*/ 0 w 882"/>
                <a:gd name="T3" fmla="*/ 42 h 1098"/>
                <a:gd name="T4" fmla="*/ 0 w 882"/>
                <a:gd name="T5" fmla="*/ 30 h 1098"/>
                <a:gd name="T6" fmla="*/ 6 w 882"/>
                <a:gd name="T7" fmla="*/ 24 h 1098"/>
                <a:gd name="T8" fmla="*/ 12 w 882"/>
                <a:gd name="T9" fmla="*/ 12 h 1098"/>
                <a:gd name="T10" fmla="*/ 24 w 882"/>
                <a:gd name="T11" fmla="*/ 6 h 1098"/>
                <a:gd name="T12" fmla="*/ 30 w 882"/>
                <a:gd name="T13" fmla="*/ 0 h 1098"/>
                <a:gd name="T14" fmla="*/ 42 w 882"/>
                <a:gd name="T15" fmla="*/ 0 h 1098"/>
                <a:gd name="T16" fmla="*/ 54 w 882"/>
                <a:gd name="T17" fmla="*/ 0 h 1098"/>
                <a:gd name="T18" fmla="*/ 822 w 882"/>
                <a:gd name="T19" fmla="*/ 0 h 1098"/>
                <a:gd name="T20" fmla="*/ 834 w 882"/>
                <a:gd name="T21" fmla="*/ 0 h 1098"/>
                <a:gd name="T22" fmla="*/ 846 w 882"/>
                <a:gd name="T23" fmla="*/ 0 h 1098"/>
                <a:gd name="T24" fmla="*/ 858 w 882"/>
                <a:gd name="T25" fmla="*/ 6 h 1098"/>
                <a:gd name="T26" fmla="*/ 864 w 882"/>
                <a:gd name="T27" fmla="*/ 12 h 1098"/>
                <a:gd name="T28" fmla="*/ 870 w 882"/>
                <a:gd name="T29" fmla="*/ 24 h 1098"/>
                <a:gd name="T30" fmla="*/ 876 w 882"/>
                <a:gd name="T31" fmla="*/ 30 h 1098"/>
                <a:gd name="T32" fmla="*/ 876 w 882"/>
                <a:gd name="T33" fmla="*/ 42 h 1098"/>
                <a:gd name="T34" fmla="*/ 882 w 882"/>
                <a:gd name="T35" fmla="*/ 54 h 1098"/>
                <a:gd name="T36" fmla="*/ 882 w 882"/>
                <a:gd name="T37" fmla="*/ 1037 h 1098"/>
                <a:gd name="T38" fmla="*/ 876 w 882"/>
                <a:gd name="T39" fmla="*/ 1049 h 1098"/>
                <a:gd name="T40" fmla="*/ 876 w 882"/>
                <a:gd name="T41" fmla="*/ 1061 h 1098"/>
                <a:gd name="T42" fmla="*/ 870 w 882"/>
                <a:gd name="T43" fmla="*/ 1073 h 1098"/>
                <a:gd name="T44" fmla="*/ 864 w 882"/>
                <a:gd name="T45" fmla="*/ 1079 h 1098"/>
                <a:gd name="T46" fmla="*/ 858 w 882"/>
                <a:gd name="T47" fmla="*/ 1085 h 1098"/>
                <a:gd name="T48" fmla="*/ 846 w 882"/>
                <a:gd name="T49" fmla="*/ 1091 h 1098"/>
                <a:gd name="T50" fmla="*/ 834 w 882"/>
                <a:gd name="T51" fmla="*/ 1091 h 1098"/>
                <a:gd name="T52" fmla="*/ 822 w 882"/>
                <a:gd name="T53" fmla="*/ 1098 h 1098"/>
                <a:gd name="T54" fmla="*/ 54 w 882"/>
                <a:gd name="T55" fmla="*/ 1098 h 1098"/>
                <a:gd name="T56" fmla="*/ 42 w 882"/>
                <a:gd name="T57" fmla="*/ 1091 h 1098"/>
                <a:gd name="T58" fmla="*/ 30 w 882"/>
                <a:gd name="T59" fmla="*/ 1091 h 1098"/>
                <a:gd name="T60" fmla="*/ 24 w 882"/>
                <a:gd name="T61" fmla="*/ 1085 h 1098"/>
                <a:gd name="T62" fmla="*/ 12 w 882"/>
                <a:gd name="T63" fmla="*/ 1079 h 1098"/>
                <a:gd name="T64" fmla="*/ 6 w 882"/>
                <a:gd name="T65" fmla="*/ 1073 h 1098"/>
                <a:gd name="T66" fmla="*/ 0 w 882"/>
                <a:gd name="T67" fmla="*/ 1061 h 1098"/>
                <a:gd name="T68" fmla="*/ 0 w 882"/>
                <a:gd name="T69" fmla="*/ 1049 h 1098"/>
                <a:gd name="T70" fmla="*/ 0 w 882"/>
                <a:gd name="T71" fmla="*/ 1037 h 1098"/>
                <a:gd name="T72" fmla="*/ 0 w 882"/>
                <a:gd name="T73" fmla="*/ 54 h 1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82" h="1098">
                  <a:moveTo>
                    <a:pt x="0" y="54"/>
                  </a:moveTo>
                  <a:lnTo>
                    <a:pt x="0" y="42"/>
                  </a:lnTo>
                  <a:lnTo>
                    <a:pt x="0" y="30"/>
                  </a:lnTo>
                  <a:lnTo>
                    <a:pt x="6" y="24"/>
                  </a:lnTo>
                  <a:lnTo>
                    <a:pt x="12" y="12"/>
                  </a:lnTo>
                  <a:lnTo>
                    <a:pt x="24" y="6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0"/>
                  </a:lnTo>
                  <a:lnTo>
                    <a:pt x="822" y="0"/>
                  </a:lnTo>
                  <a:lnTo>
                    <a:pt x="834" y="0"/>
                  </a:lnTo>
                  <a:lnTo>
                    <a:pt x="846" y="0"/>
                  </a:lnTo>
                  <a:lnTo>
                    <a:pt x="858" y="6"/>
                  </a:lnTo>
                  <a:lnTo>
                    <a:pt x="864" y="12"/>
                  </a:lnTo>
                  <a:lnTo>
                    <a:pt x="870" y="24"/>
                  </a:lnTo>
                  <a:lnTo>
                    <a:pt x="876" y="30"/>
                  </a:lnTo>
                  <a:lnTo>
                    <a:pt x="876" y="42"/>
                  </a:lnTo>
                  <a:lnTo>
                    <a:pt x="882" y="54"/>
                  </a:lnTo>
                  <a:lnTo>
                    <a:pt x="882" y="1037"/>
                  </a:lnTo>
                  <a:lnTo>
                    <a:pt x="876" y="1049"/>
                  </a:lnTo>
                  <a:lnTo>
                    <a:pt x="876" y="1061"/>
                  </a:lnTo>
                  <a:lnTo>
                    <a:pt x="870" y="1073"/>
                  </a:lnTo>
                  <a:lnTo>
                    <a:pt x="864" y="1079"/>
                  </a:lnTo>
                  <a:lnTo>
                    <a:pt x="858" y="1085"/>
                  </a:lnTo>
                  <a:lnTo>
                    <a:pt x="846" y="1091"/>
                  </a:lnTo>
                  <a:lnTo>
                    <a:pt x="834" y="1091"/>
                  </a:lnTo>
                  <a:lnTo>
                    <a:pt x="822" y="1098"/>
                  </a:lnTo>
                  <a:lnTo>
                    <a:pt x="54" y="1098"/>
                  </a:lnTo>
                  <a:lnTo>
                    <a:pt x="42" y="1091"/>
                  </a:lnTo>
                  <a:lnTo>
                    <a:pt x="30" y="1091"/>
                  </a:lnTo>
                  <a:lnTo>
                    <a:pt x="24" y="1085"/>
                  </a:lnTo>
                  <a:lnTo>
                    <a:pt x="12" y="1079"/>
                  </a:lnTo>
                  <a:lnTo>
                    <a:pt x="6" y="1073"/>
                  </a:lnTo>
                  <a:lnTo>
                    <a:pt x="0" y="1061"/>
                  </a:lnTo>
                  <a:lnTo>
                    <a:pt x="0" y="1049"/>
                  </a:lnTo>
                  <a:lnTo>
                    <a:pt x="0" y="1037"/>
                  </a:lnTo>
                  <a:lnTo>
                    <a:pt x="0" y="54"/>
                  </a:lnTo>
                </a:path>
              </a:pathLst>
            </a:custGeom>
            <a:noFill/>
            <a:ln w="57150">
              <a:solidFill>
                <a:srgbClr val="E6001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59" name="Rectangle 9">
            <a:extLst>
              <a:ext uri="{FF2B5EF4-FFF2-40B4-BE49-F238E27FC236}">
                <a16:creationId xmlns:a16="http://schemas.microsoft.com/office/drawing/2014/main" id="{D52ECB27-2D3A-4661-A316-B74242B0B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0171" y="4821029"/>
            <a:ext cx="1524456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1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en-US" altLang="ja-JP" sz="11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lang="ja-JP" altLang="en-US" sz="11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lang="en-US" altLang="ja-JP" sz="11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lang="ja-JP" altLang="en-US" sz="11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lang="en-US" altLang="ja-JP" sz="11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lang="ja-JP" altLang="en-US" sz="1100" b="1" dirty="0">
                <a:solidFill>
                  <a:srgbClr val="FFFFFF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日まで</a:t>
            </a:r>
            <a:endParaRPr kumimoji="0" lang="ja-JP" altLang="ja-JP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8674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四角形: 角を丸くする 32">
            <a:extLst>
              <a:ext uri="{FF2B5EF4-FFF2-40B4-BE49-F238E27FC236}">
                <a16:creationId xmlns:a16="http://schemas.microsoft.com/office/drawing/2014/main" id="{52E64339-AAD0-7F25-76C6-67C33B0B39F1}"/>
              </a:ext>
            </a:extLst>
          </p:cNvPr>
          <p:cNvSpPr/>
          <p:nvPr/>
        </p:nvSpPr>
        <p:spPr>
          <a:xfrm>
            <a:off x="4690446" y="2309174"/>
            <a:ext cx="1830303" cy="1000643"/>
          </a:xfrm>
          <a:prstGeom prst="roundRect">
            <a:avLst/>
          </a:prstGeom>
          <a:solidFill>
            <a:sysClr val="window" lastClr="FFFFFF"/>
          </a:solidFill>
          <a:ln w="19050" cap="flat" cmpd="sng" algn="ctr">
            <a:solidFill>
              <a:srgbClr val="E5322C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82065" tIns="41033" rIns="82065" bIns="410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20674">
              <a:defRPr/>
            </a:pPr>
            <a:endParaRPr lang="ja-JP" altLang="en-US" sz="1616" kern="0" dirty="0">
              <a:solidFill>
                <a:sysClr val="windowText" lastClr="000000"/>
              </a:solidFill>
            </a:endParaRPr>
          </a:p>
        </p:txBody>
      </p:sp>
      <p:sp>
        <p:nvSpPr>
          <p:cNvPr id="17" name="矢印: 折線 16">
            <a:extLst>
              <a:ext uri="{FF2B5EF4-FFF2-40B4-BE49-F238E27FC236}">
                <a16:creationId xmlns:a16="http://schemas.microsoft.com/office/drawing/2014/main" id="{3C40BDA1-CEF8-4B93-AE46-8A8A827A7C5E}"/>
              </a:ext>
            </a:extLst>
          </p:cNvPr>
          <p:cNvSpPr/>
          <p:nvPr/>
        </p:nvSpPr>
        <p:spPr>
          <a:xfrm rot="10800000" flipH="1">
            <a:off x="4294845" y="2148737"/>
            <a:ext cx="382641" cy="428776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  <a:solidFill>
            <a:srgbClr val="E5322C"/>
          </a:solidFill>
          <a:ln w="19050">
            <a:solidFill>
              <a:srgbClr val="E5322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36028" tIns="18016" rIns="36028" bIns="18016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710"/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3B4A4FB7-84D0-2451-C29C-676AA1CBDCC4}"/>
              </a:ext>
            </a:extLst>
          </p:cNvPr>
          <p:cNvSpPr/>
          <p:nvPr/>
        </p:nvSpPr>
        <p:spPr>
          <a:xfrm>
            <a:off x="2085639" y="1613502"/>
            <a:ext cx="1370872" cy="1265149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68B7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82065" tIns="41033" rIns="82065" bIns="410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77" b="1" kern="100" dirty="0">
                <a:solidFill>
                  <a:srgbClr val="E6001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早期購入割引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en-US" sz="718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en-US" sz="1436" b="1" kern="100" dirty="0">
                <a:solidFill>
                  <a:srgbClr val="E6001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6,</a:t>
            </a:r>
            <a:r>
              <a:rPr lang="en-US" altLang="ja-JP" sz="1436" b="1" kern="100" dirty="0">
                <a:solidFill>
                  <a:srgbClr val="E6001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7</a:t>
            </a:r>
            <a:r>
              <a:rPr lang="en-US" sz="1436" b="1" kern="100" dirty="0">
                <a:solidFill>
                  <a:srgbClr val="E6001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en-US" sz="1436" b="1" kern="100" dirty="0">
                <a:solidFill>
                  <a:srgbClr val="E6001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円</a:t>
            </a:r>
            <a:endParaRPr lang="ja-JP" altLang="en-US" sz="1436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2203F840-F474-3EAA-C57D-C24AD84D7C2E}"/>
              </a:ext>
            </a:extLst>
          </p:cNvPr>
          <p:cNvSpPr/>
          <p:nvPr/>
        </p:nvSpPr>
        <p:spPr>
          <a:xfrm>
            <a:off x="361390" y="1593397"/>
            <a:ext cx="1195073" cy="1291955"/>
          </a:xfrm>
          <a:prstGeom prst="rect">
            <a:avLst/>
          </a:prstGeom>
          <a:solidFill>
            <a:sysClr val="window" lastClr="FFFFFF"/>
          </a:solidFill>
          <a:ln w="19050" cap="flat" cmpd="sng" algn="ctr">
            <a:solidFill>
              <a:srgbClr val="0068B7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82065" tIns="41033" rIns="82065" bIns="410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07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一日券</a:t>
            </a:r>
          </a:p>
          <a:p>
            <a:pPr algn="ctr"/>
            <a:r>
              <a:rPr lang="ja-JP" altLang="en-US" sz="808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会期中いつでも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en-US" sz="808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808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回入場可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en-US" sz="718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 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en-US" sz="107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7,500</a:t>
            </a:r>
            <a:r>
              <a:rPr lang="ja-JP" altLang="en-US" sz="1077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円</a:t>
            </a:r>
            <a:endParaRPr lang="ja-JP" altLang="en-US" sz="942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28" name="AutoShape 14">
            <a:extLst>
              <a:ext uri="{FF2B5EF4-FFF2-40B4-BE49-F238E27FC236}">
                <a16:creationId xmlns:a16="http://schemas.microsoft.com/office/drawing/2014/main" id="{6C7275C2-CD6F-F2F3-1257-25159B58F74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1654225" y="2057759"/>
            <a:ext cx="339088" cy="186356"/>
          </a:xfrm>
          <a:prstGeom prst="triangle">
            <a:avLst>
              <a:gd name="adj" fmla="val 50000"/>
            </a:avLst>
          </a:prstGeom>
          <a:solidFill>
            <a:srgbClr val="E5322C"/>
          </a:solidFill>
          <a:ln>
            <a:noFill/>
          </a:ln>
        </p:spPr>
        <p:txBody>
          <a:bodyPr rot="0" vert="horz" wrap="square" lIns="66678" tIns="7979" rIns="66678" bIns="7979" anchor="t" anchorCtr="0" upright="1">
            <a:noAutofit/>
          </a:bodyPr>
          <a:lstStyle/>
          <a:p>
            <a:pPr defTabSz="820674">
              <a:defRPr/>
            </a:pPr>
            <a:endParaRPr lang="ja-JP" altLang="en-US" sz="1616" kern="0">
              <a:solidFill>
                <a:sysClr val="windowText" lastClr="000000"/>
              </a:solidFill>
            </a:endParaRPr>
          </a:p>
        </p:txBody>
      </p:sp>
      <p:sp>
        <p:nvSpPr>
          <p:cNvPr id="29" name="四角形: 角を丸くする 28">
            <a:extLst>
              <a:ext uri="{FF2B5EF4-FFF2-40B4-BE49-F238E27FC236}">
                <a16:creationId xmlns:a16="http://schemas.microsoft.com/office/drawing/2014/main" id="{B72F0B22-1AD8-E93F-CB81-31A82A888097}"/>
              </a:ext>
            </a:extLst>
          </p:cNvPr>
          <p:cNvSpPr/>
          <p:nvPr/>
        </p:nvSpPr>
        <p:spPr>
          <a:xfrm>
            <a:off x="3668313" y="979675"/>
            <a:ext cx="2108586" cy="956006"/>
          </a:xfrm>
          <a:prstGeom prst="roundRect">
            <a:avLst>
              <a:gd name="adj" fmla="val 14899"/>
            </a:avLst>
          </a:prstGeom>
          <a:solidFill>
            <a:sysClr val="window" lastClr="FFFFFF"/>
          </a:solidFill>
          <a:ln w="19050" cap="flat" cmpd="sng" algn="ctr">
            <a:solidFill>
              <a:srgbClr val="E5322C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82065" tIns="41033" rIns="82065" bIns="410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defTabSz="820674">
              <a:defRPr/>
            </a:pPr>
            <a:endParaRPr lang="ja-JP" altLang="en-US" sz="1616" kern="0">
              <a:solidFill>
                <a:sysClr val="windowText" lastClr="000000"/>
              </a:solidFill>
            </a:endParaRPr>
          </a:p>
        </p:txBody>
      </p:sp>
      <p:sp>
        <p:nvSpPr>
          <p:cNvPr id="30" name="テキスト ボックス 21">
            <a:extLst>
              <a:ext uri="{FF2B5EF4-FFF2-40B4-BE49-F238E27FC236}">
                <a16:creationId xmlns:a16="http://schemas.microsoft.com/office/drawing/2014/main" id="{CD2912A4-9393-5BAB-FF41-6E02907FACE0}"/>
              </a:ext>
            </a:extLst>
          </p:cNvPr>
          <p:cNvSpPr txBox="1"/>
          <p:nvPr/>
        </p:nvSpPr>
        <p:spPr>
          <a:xfrm>
            <a:off x="4690446" y="2454506"/>
            <a:ext cx="1830303" cy="637872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82065" tIns="41033" rIns="82065" bIns="4103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２０２５年４月１０日～</a:t>
            </a:r>
            <a:endParaRPr lang="en-US" altLang="ja-JP" sz="1100" kern="100" dirty="0">
              <a:latin typeface="游明朝" panose="02020400000000000000" pitchFamily="18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パビリオン・催事事前予約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​</a:t>
            </a:r>
            <a:endParaRPr lang="ja-JP" altLang="en-US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空枠申込開始</a:t>
            </a:r>
            <a:endParaRPr lang="ja-JP" altLang="en-US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ja-JP" altLang="en-US" sz="94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35" name="テキスト ボックス 253">
            <a:extLst>
              <a:ext uri="{FF2B5EF4-FFF2-40B4-BE49-F238E27FC236}">
                <a16:creationId xmlns:a16="http://schemas.microsoft.com/office/drawing/2014/main" id="{D20849AB-09BD-86BD-D95D-AB2A6B80961C}"/>
              </a:ext>
            </a:extLst>
          </p:cNvPr>
          <p:cNvSpPr txBox="1"/>
          <p:nvPr/>
        </p:nvSpPr>
        <p:spPr>
          <a:xfrm>
            <a:off x="435982" y="272113"/>
            <a:ext cx="6218709" cy="478227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82065" tIns="41033" rIns="82065" bIns="4103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fontAlgn="base">
              <a:spcBef>
                <a:spcPts val="539"/>
              </a:spcBef>
            </a:pPr>
            <a:r>
              <a:rPr lang="ja-JP" altLang="en-US" sz="2000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☑会期中いつでも</a:t>
            </a:r>
            <a:r>
              <a:rPr lang="en-US" sz="2000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1</a:t>
            </a:r>
            <a:r>
              <a:rPr lang="ja-JP" altLang="en-US" sz="2000" kern="0" dirty="0">
                <a:solidFill>
                  <a:srgbClr val="00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回入場可能なチケットが</a:t>
            </a:r>
            <a:r>
              <a:rPr lang="ja-JP" altLang="en-US" sz="2000" b="1" kern="0" dirty="0">
                <a:solidFill>
                  <a:srgbClr val="E6001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ＭＳ Ｐゴシック" panose="020B0600070205080204" pitchFamily="50" charset="-128"/>
              </a:rPr>
              <a:t>お得に！</a:t>
            </a:r>
            <a:endParaRPr lang="ja-JP" altLang="en-US" sz="2000" kern="0" dirty="0">
              <a:latin typeface="BIZ UDPゴシック" panose="020B0400000000000000" pitchFamily="50" charset="-128"/>
              <a:ea typeface="BIZ UDPゴシック" panose="020B0400000000000000" pitchFamily="50" charset="-128"/>
              <a:cs typeface="ＭＳ Ｐゴシック" panose="020B0600070205080204" pitchFamily="50" charset="-128"/>
            </a:endParaRPr>
          </a:p>
          <a:p>
            <a:pPr algn="just">
              <a:lnSpc>
                <a:spcPct val="150000"/>
              </a:lnSpc>
              <a:spcBef>
                <a:spcPts val="539"/>
              </a:spcBef>
            </a:pPr>
            <a:r>
              <a:rPr lang="en-US" sz="942" kern="100" dirty="0"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altLang="en-US" sz="94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B12B9E54-332A-AE5E-FEE5-A403E6645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6009" y="535586"/>
            <a:ext cx="1018484" cy="1309954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AutoShape 12">
            <a:extLst>
              <a:ext uri="{FF2B5EF4-FFF2-40B4-BE49-F238E27FC236}">
                <a16:creationId xmlns:a16="http://schemas.microsoft.com/office/drawing/2014/main" id="{462B5916-D28A-4011-E9AD-C1140958034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429369" y="4570897"/>
            <a:ext cx="305194" cy="298142"/>
          </a:xfrm>
          <a:prstGeom prst="triangle">
            <a:avLst>
              <a:gd name="adj" fmla="val 50000"/>
            </a:avLst>
          </a:prstGeom>
          <a:solidFill>
            <a:srgbClr val="E5322C"/>
          </a:solidFill>
          <a:ln>
            <a:noFill/>
          </a:ln>
        </p:spPr>
        <p:txBody>
          <a:bodyPr rot="0" vert="horz" wrap="square" lIns="66678" tIns="7979" rIns="66678" bIns="7979" anchor="t" anchorCtr="0" upright="1">
            <a:noAutofit/>
          </a:bodyPr>
          <a:lstStyle/>
          <a:p>
            <a:endParaRPr lang="ja-JP" altLang="en-US" sz="1616"/>
          </a:p>
        </p:txBody>
      </p:sp>
      <p:pic>
        <p:nvPicPr>
          <p:cNvPr id="56" name="図 55">
            <a:extLst>
              <a:ext uri="{FF2B5EF4-FFF2-40B4-BE49-F238E27FC236}">
                <a16:creationId xmlns:a16="http://schemas.microsoft.com/office/drawing/2014/main" id="{C1A1A91C-99E0-8DD6-65B0-6809D4CA8D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813" y="8228605"/>
            <a:ext cx="7318862" cy="34195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606C147A-2691-1D96-76D4-754AE1F398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1694" y="3623640"/>
            <a:ext cx="7569028" cy="341956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4B6E16B-1D2E-43EB-93F7-F535CD9AB301}"/>
              </a:ext>
            </a:extLst>
          </p:cNvPr>
          <p:cNvSpPr txBox="1"/>
          <p:nvPr/>
        </p:nvSpPr>
        <p:spPr>
          <a:xfrm>
            <a:off x="327273" y="8475159"/>
            <a:ext cx="67910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167"/>
              </a:lnSpc>
            </a:pPr>
            <a:r>
              <a:rPr kumimoji="1" lang="ja-JP" altLang="en-US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１００枚以上を一度に購入いただくと、購入額の</a:t>
            </a:r>
            <a:r>
              <a:rPr kumimoji="1" lang="en-US" altLang="ja-JP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</a:t>
            </a:r>
            <a:r>
              <a:rPr kumimoji="1" lang="ja-JP" altLang="en-US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％（</a:t>
            </a:r>
            <a:r>
              <a:rPr kumimoji="1" lang="en-US" altLang="ja-JP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</a:t>
            </a:r>
            <a:r>
              <a:rPr kumimoji="1" lang="ja-JP" altLang="en-US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４年</a:t>
            </a:r>
            <a:r>
              <a:rPr kumimoji="1" lang="en-US" altLang="ja-JP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7</a:t>
            </a:r>
            <a:r>
              <a:rPr kumimoji="1" lang="ja-JP" altLang="en-US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日～</a:t>
            </a:r>
            <a:r>
              <a:rPr kumimoji="1" lang="en-US" altLang="ja-JP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kumimoji="1" lang="ja-JP" altLang="en-US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ja-JP" altLang="en-US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kumimoji="1" lang="ja-JP" altLang="en-US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まで）が事務手数料として購入企業に支払われます。１００枚以上を一度に発注する場合は、自社名（テキスト）入り記念チケット（紙素材）を発注することできますので、事務手数料をチケット印刷代に充当いただくこともできます。今回の万博は電子チケットが基本で、記念チケットは通常１枚１０００円程度ですが、商工会議所を通して購入する場合、簡易版の記念チケット（モノクロ１００円、　カラー１５０円、いずれも１枚につき、税別、送料別）が発注できます。なお、記念チケットの納品には発注から最大</a:t>
            </a:r>
            <a:r>
              <a:rPr kumimoji="1" lang="en-US" altLang="ja-JP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07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か月程度かかる場合がございます。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749636C-EAA4-4222-86C1-4F895C724C65}"/>
              </a:ext>
            </a:extLst>
          </p:cNvPr>
          <p:cNvSpPr txBox="1"/>
          <p:nvPr/>
        </p:nvSpPr>
        <p:spPr>
          <a:xfrm>
            <a:off x="327273" y="4292987"/>
            <a:ext cx="2017739" cy="86613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5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ご希望の券種・枚数・</a:t>
            </a:r>
            <a:endParaRPr kumimoji="1" lang="en-US" altLang="ja-JP" sz="125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5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購入時期等を下記申込みフォームにご入力ください。</a:t>
            </a:r>
            <a:endParaRPr kumimoji="1" lang="en-US" altLang="ja-JP" sz="125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5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DA59360-EFCD-4872-9949-74D86A7F620C}"/>
              </a:ext>
            </a:extLst>
          </p:cNvPr>
          <p:cNvSpPr txBox="1"/>
          <p:nvPr/>
        </p:nvSpPr>
        <p:spPr>
          <a:xfrm>
            <a:off x="2731038" y="4273189"/>
            <a:ext cx="1932109" cy="86613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5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お申し込み内容に基づき、横須賀商工会議所から</a:t>
            </a:r>
            <a:endParaRPr kumimoji="1" lang="en-US" altLang="ja-JP" sz="125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5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お申込者に申込完了メールが送信されます。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C5A962EE-8D81-44B0-B798-864965E978B5}"/>
              </a:ext>
            </a:extLst>
          </p:cNvPr>
          <p:cNvSpPr txBox="1"/>
          <p:nvPr/>
        </p:nvSpPr>
        <p:spPr>
          <a:xfrm>
            <a:off x="5099880" y="4273189"/>
            <a:ext cx="2265743" cy="866135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5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お申込者に　（公社）２０２５年日本国際博覧会協会か</a:t>
            </a:r>
            <a:endParaRPr kumimoji="1" lang="en-US" altLang="ja-JP" sz="125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5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らご購入の手続きをご案内</a:t>
            </a:r>
            <a:endParaRPr kumimoji="1" lang="en-US" altLang="ja-JP" sz="1257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57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いたします。 </a:t>
            </a:r>
          </a:p>
        </p:txBody>
      </p:sp>
      <p:sp>
        <p:nvSpPr>
          <p:cNvPr id="63" name="四角形: 角を丸くする 62">
            <a:extLst>
              <a:ext uri="{FF2B5EF4-FFF2-40B4-BE49-F238E27FC236}">
                <a16:creationId xmlns:a16="http://schemas.microsoft.com/office/drawing/2014/main" id="{C5B8EFCF-4524-4753-95FB-6DC21AFDE286}"/>
              </a:ext>
            </a:extLst>
          </p:cNvPr>
          <p:cNvSpPr/>
          <p:nvPr/>
        </p:nvSpPr>
        <p:spPr>
          <a:xfrm>
            <a:off x="244416" y="6430629"/>
            <a:ext cx="577453" cy="1618790"/>
          </a:xfrm>
          <a:prstGeom prst="roundRect">
            <a:avLst/>
          </a:prstGeom>
          <a:solidFill>
            <a:schemeClr val="accent6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eaVert" wrap="square" lIns="82065" tIns="41033" rIns="82065" bIns="410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20674">
              <a:defRPr/>
            </a:pPr>
            <a:r>
              <a:rPr kumimoji="1" lang="ja-JP" altLang="en-US" sz="1077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記念チケット製作事業者</a:t>
            </a:r>
            <a:endParaRPr kumimoji="1" lang="en-US" altLang="ja-JP" sz="1077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F5C595FB-4C88-4B3D-A01A-7F0AFE5B8CC1}"/>
              </a:ext>
            </a:extLst>
          </p:cNvPr>
          <p:cNvSpPr/>
          <p:nvPr/>
        </p:nvSpPr>
        <p:spPr>
          <a:xfrm>
            <a:off x="1924760" y="5673850"/>
            <a:ext cx="497552" cy="2418946"/>
          </a:xfrm>
          <a:prstGeom prst="roundRect">
            <a:avLst/>
          </a:prstGeom>
          <a:solidFill>
            <a:srgbClr val="FF0000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eaVert" wrap="square" lIns="82065" tIns="41033" rIns="82065" bIns="410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20674">
              <a:defRPr/>
            </a:pPr>
            <a:r>
              <a:rPr kumimoji="1" lang="ja-JP" altLang="en-US" sz="1616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会員企業</a:t>
            </a: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3EAD6C03-FA12-478F-8FFE-4CE9DCC19E9E}"/>
              </a:ext>
            </a:extLst>
          </p:cNvPr>
          <p:cNvSpPr/>
          <p:nvPr/>
        </p:nvSpPr>
        <p:spPr>
          <a:xfrm>
            <a:off x="3545337" y="5752593"/>
            <a:ext cx="1499017" cy="390428"/>
          </a:xfrm>
          <a:prstGeom prst="roundRect">
            <a:avLst/>
          </a:prstGeom>
          <a:solidFill>
            <a:srgbClr val="ED7D31">
              <a:lumMod val="75000"/>
            </a:srgbClr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2065" tIns="41033" rIns="82065" bIns="410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20674">
              <a:defRPr/>
            </a:pPr>
            <a:r>
              <a:rPr kumimoji="1" lang="ja-JP" altLang="en-US" sz="1257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横須賀商工会議所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057B732-F9F9-48C2-88A0-BA853F211DCB}"/>
              </a:ext>
            </a:extLst>
          </p:cNvPr>
          <p:cNvSpPr txBox="1"/>
          <p:nvPr/>
        </p:nvSpPr>
        <p:spPr>
          <a:xfrm>
            <a:off x="2459637" y="5730901"/>
            <a:ext cx="1226651" cy="258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6726" indent="-156726" defTabSz="820679">
              <a:defRPr/>
            </a:pPr>
            <a:r>
              <a:rPr kumimoji="1" lang="ja-JP" altLang="en-US" sz="1077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①お申し込み</a:t>
            </a:r>
            <a:endParaRPr kumimoji="1" lang="en-US" altLang="ja-JP" sz="987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05F79763-A2D6-42D6-867C-AF23043A88DB}"/>
              </a:ext>
            </a:extLst>
          </p:cNvPr>
          <p:cNvCxnSpPr>
            <a:cxnSpLocks/>
          </p:cNvCxnSpPr>
          <p:nvPr/>
        </p:nvCxnSpPr>
        <p:spPr>
          <a:xfrm flipV="1">
            <a:off x="2587830" y="6068878"/>
            <a:ext cx="888807" cy="1307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DDFACEDF-F9A4-460D-A2AD-9009167B6EBA}"/>
              </a:ext>
            </a:extLst>
          </p:cNvPr>
          <p:cNvCxnSpPr>
            <a:cxnSpLocks/>
          </p:cNvCxnSpPr>
          <p:nvPr/>
        </p:nvCxnSpPr>
        <p:spPr>
          <a:xfrm flipV="1">
            <a:off x="5044354" y="6019770"/>
            <a:ext cx="1271558" cy="3238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8C6F5BDD-5084-4AA4-BF57-6D2960F4474F}"/>
              </a:ext>
            </a:extLst>
          </p:cNvPr>
          <p:cNvSpPr txBox="1"/>
          <p:nvPr/>
        </p:nvSpPr>
        <p:spPr>
          <a:xfrm>
            <a:off x="5099880" y="5616670"/>
            <a:ext cx="1069612" cy="4238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6726" indent="-156726" defTabSz="820679">
              <a:defRPr/>
            </a:pPr>
            <a:r>
              <a:rPr kumimoji="1" lang="ja-JP" altLang="en-US" sz="1077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②お申し込み情報を連絡</a:t>
            </a:r>
            <a:endParaRPr kumimoji="1" lang="en-US" altLang="ja-JP" sz="987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3B6B7306-6072-41D5-97FF-EA4AC5E8AF2D}"/>
              </a:ext>
            </a:extLst>
          </p:cNvPr>
          <p:cNvSpPr txBox="1"/>
          <p:nvPr/>
        </p:nvSpPr>
        <p:spPr>
          <a:xfrm>
            <a:off x="2532101" y="6189204"/>
            <a:ext cx="2784178" cy="258084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defTabSz="820679">
              <a:defRPr/>
            </a:pPr>
            <a:r>
              <a:rPr kumimoji="1" lang="ja-JP" altLang="en-US" sz="1077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③ご購入手続きのご案内　・　請求書送付</a:t>
            </a:r>
            <a:endParaRPr kumimoji="1" lang="en-US" altLang="ja-JP" sz="987" kern="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9C187DF7-B35A-42FC-93E8-4D2B17625E5E}"/>
              </a:ext>
            </a:extLst>
          </p:cNvPr>
          <p:cNvCxnSpPr>
            <a:cxnSpLocks/>
          </p:cNvCxnSpPr>
          <p:nvPr/>
        </p:nvCxnSpPr>
        <p:spPr>
          <a:xfrm flipH="1">
            <a:off x="2545405" y="6516769"/>
            <a:ext cx="3813728" cy="11971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476F410F-BA81-42FB-9C57-CB2F6BB51301}"/>
              </a:ext>
            </a:extLst>
          </p:cNvPr>
          <p:cNvCxnSpPr>
            <a:cxnSpLocks/>
          </p:cNvCxnSpPr>
          <p:nvPr/>
        </p:nvCxnSpPr>
        <p:spPr>
          <a:xfrm>
            <a:off x="2554592" y="6918709"/>
            <a:ext cx="3789611" cy="26364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B470FD91-FF87-4B53-987B-D9C2DEE46F2A}"/>
              </a:ext>
            </a:extLst>
          </p:cNvPr>
          <p:cNvSpPr txBox="1"/>
          <p:nvPr/>
        </p:nvSpPr>
        <p:spPr>
          <a:xfrm>
            <a:off x="2535267" y="6595362"/>
            <a:ext cx="2564613" cy="258084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defTabSz="820679">
              <a:defRPr/>
            </a:pPr>
            <a:r>
              <a:rPr kumimoji="1" lang="ja-JP" altLang="en-US" sz="1077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④チケット代金お振込</a:t>
            </a:r>
            <a:r>
              <a:rPr kumimoji="1" lang="en-US" altLang="ja-JP" sz="1077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(</a:t>
            </a:r>
            <a:r>
              <a:rPr kumimoji="1" lang="ja-JP" altLang="en-US" sz="1077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指定金融機関</a:t>
            </a:r>
            <a:r>
              <a:rPr kumimoji="1" lang="en-US" altLang="ja-JP" sz="1077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)</a:t>
            </a:r>
            <a:endParaRPr kumimoji="1" lang="en-US" altLang="ja-JP" sz="987" kern="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9D59E8A2-D17D-487D-A132-F85EE5328D44}"/>
              </a:ext>
            </a:extLst>
          </p:cNvPr>
          <p:cNvCxnSpPr>
            <a:cxnSpLocks/>
          </p:cNvCxnSpPr>
          <p:nvPr/>
        </p:nvCxnSpPr>
        <p:spPr>
          <a:xfrm flipH="1">
            <a:off x="2506705" y="7459302"/>
            <a:ext cx="3830658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788D94E7-C466-4AB0-801B-F429215269C2}"/>
              </a:ext>
            </a:extLst>
          </p:cNvPr>
          <p:cNvSpPr txBox="1"/>
          <p:nvPr/>
        </p:nvSpPr>
        <p:spPr>
          <a:xfrm>
            <a:off x="2520520" y="6987117"/>
            <a:ext cx="3151063" cy="423834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defTabSz="820679">
              <a:defRPr/>
            </a:pPr>
            <a:r>
              <a:rPr kumimoji="1" lang="ja-JP" altLang="en-US" sz="1077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⑤入場チケット（チケット</a:t>
            </a:r>
            <a:r>
              <a:rPr kumimoji="1" lang="en-US" altLang="ja-JP" sz="1077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</a:t>
            </a:r>
            <a:r>
              <a:rPr kumimoji="1" lang="ja-JP" altLang="en-US" sz="1077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）を</a:t>
            </a:r>
            <a:r>
              <a:rPr kumimoji="1" lang="en-US" altLang="ja-JP" sz="1077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CSV</a:t>
            </a:r>
            <a:r>
              <a:rPr kumimoji="1" lang="ja-JP" altLang="en-US" sz="1077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データで</a:t>
            </a:r>
            <a:endParaRPr kumimoji="1" lang="en-US" altLang="ja-JP" sz="1077" kern="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820679">
              <a:defRPr/>
            </a:pPr>
            <a:r>
              <a:rPr kumimoji="1" lang="ja-JP" altLang="en-US" sz="1077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クラウドサービスにて提供・チケット受領書送付　</a:t>
            </a:r>
            <a:endParaRPr kumimoji="1" lang="en-US" altLang="ja-JP" sz="987" kern="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93F0DE7-EAA1-416E-B016-FBBB7CE995B3}"/>
              </a:ext>
            </a:extLst>
          </p:cNvPr>
          <p:cNvCxnSpPr>
            <a:cxnSpLocks/>
          </p:cNvCxnSpPr>
          <p:nvPr/>
        </p:nvCxnSpPr>
        <p:spPr>
          <a:xfrm>
            <a:off x="2535267" y="7845382"/>
            <a:ext cx="3808936" cy="973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D78E7878-CB5F-4625-9E1E-41A906C6F1F1}"/>
              </a:ext>
            </a:extLst>
          </p:cNvPr>
          <p:cNvSpPr txBox="1"/>
          <p:nvPr/>
        </p:nvSpPr>
        <p:spPr>
          <a:xfrm>
            <a:off x="2436142" y="7567155"/>
            <a:ext cx="1568277" cy="258084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algn="r" defTabSz="820679">
              <a:defRPr/>
            </a:pPr>
            <a:r>
              <a:rPr kumimoji="1" lang="ja-JP" altLang="en-US" sz="1077" kern="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⑥チケット受領書返信</a:t>
            </a:r>
            <a:endParaRPr kumimoji="1" lang="en-US" altLang="ja-JP" sz="1257" kern="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pic>
        <p:nvPicPr>
          <p:cNvPr id="92" name="図 91">
            <a:extLst>
              <a:ext uri="{FF2B5EF4-FFF2-40B4-BE49-F238E27FC236}">
                <a16:creationId xmlns:a16="http://schemas.microsoft.com/office/drawing/2014/main" id="{EE80EB96-B490-43C5-84E1-CFE7EDB74B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5491" y="1784216"/>
            <a:ext cx="902794" cy="317346"/>
          </a:xfrm>
          <a:prstGeom prst="rect">
            <a:avLst/>
          </a:prstGeom>
        </p:spPr>
      </p:pic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EF3AC0F8-4309-448D-A709-698B049C9442}"/>
              </a:ext>
            </a:extLst>
          </p:cNvPr>
          <p:cNvSpPr txBox="1"/>
          <p:nvPr/>
        </p:nvSpPr>
        <p:spPr>
          <a:xfrm>
            <a:off x="862028" y="6359742"/>
            <a:ext cx="1048902" cy="5895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0679">
              <a:defRPr/>
            </a:pPr>
            <a:r>
              <a:rPr kumimoji="1" lang="ja-JP" altLang="en-US" sz="1077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⑦チケット</a:t>
            </a:r>
            <a:r>
              <a:rPr kumimoji="1" lang="en-US" altLang="ja-JP" sz="1077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</a:t>
            </a:r>
          </a:p>
          <a:p>
            <a:pPr defTabSz="820679">
              <a:defRPr/>
            </a:pPr>
            <a:r>
              <a:rPr kumimoji="1" lang="ja-JP" altLang="en-US" sz="1077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の</a:t>
            </a:r>
            <a:r>
              <a:rPr kumimoji="1" lang="en-US" altLang="ja-JP" sz="1077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CSV</a:t>
            </a:r>
            <a:r>
              <a:rPr kumimoji="1" lang="ja-JP" altLang="en-US" sz="1077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デー</a:t>
            </a:r>
            <a:endParaRPr kumimoji="1" lang="en-US" altLang="ja-JP" sz="1077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820679">
              <a:defRPr/>
            </a:pPr>
            <a:r>
              <a:rPr kumimoji="1" lang="ja-JP" altLang="en-US" sz="1077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タを送付</a:t>
            </a:r>
            <a:endParaRPr kumimoji="1" lang="en-US" altLang="ja-JP" sz="1077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6" name="四角形: 角を丸くする 95">
            <a:extLst>
              <a:ext uri="{FF2B5EF4-FFF2-40B4-BE49-F238E27FC236}">
                <a16:creationId xmlns:a16="http://schemas.microsoft.com/office/drawing/2014/main" id="{AEF18093-2E37-4DEF-8068-9564A058AADB}"/>
              </a:ext>
            </a:extLst>
          </p:cNvPr>
          <p:cNvSpPr/>
          <p:nvPr/>
        </p:nvSpPr>
        <p:spPr>
          <a:xfrm>
            <a:off x="6414121" y="5663178"/>
            <a:ext cx="577453" cy="2344099"/>
          </a:xfrm>
          <a:prstGeom prst="roundRect">
            <a:avLst/>
          </a:prstGeom>
          <a:solidFill>
            <a:srgbClr val="4472C4"/>
          </a:solidFill>
          <a:ln w="12700" cap="flat" cmpd="sng" algn="ctr">
            <a:solidFill>
              <a:srgbClr val="4472C4">
                <a:shade val="50000"/>
              </a:srgbClr>
            </a:solidFill>
            <a:prstDash val="solid"/>
            <a:miter lim="800000"/>
          </a:ln>
          <a:effectLst/>
        </p:spPr>
        <p:txBody>
          <a:bodyPr rot="0" spcFirstLastPara="0" vertOverflow="overflow" horzOverflow="overflow" vert="eaVert" wrap="square" lIns="82065" tIns="41033" rIns="82065" bIns="4103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820674">
              <a:defRPr/>
            </a:pPr>
            <a:r>
              <a:rPr kumimoji="1" lang="ja-JP" altLang="en-US" sz="1077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２０２５年日本国際博覧会協会</a:t>
            </a:r>
            <a:endParaRPr kumimoji="1" lang="en-US" altLang="ja-JP" sz="1077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 defTabSz="820674">
              <a:defRPr/>
            </a:pPr>
            <a:r>
              <a:rPr kumimoji="1" lang="ja-JP" altLang="en-US" sz="1077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zh-TW" altLang="en-US" sz="1077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（営業推進課）</a:t>
            </a:r>
            <a:r>
              <a:rPr kumimoji="1" lang="ja-JP" altLang="en-US" sz="987" kern="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987" kern="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98" name="直線矢印コネクタ 97">
            <a:extLst>
              <a:ext uri="{FF2B5EF4-FFF2-40B4-BE49-F238E27FC236}">
                <a16:creationId xmlns:a16="http://schemas.microsoft.com/office/drawing/2014/main" id="{601AEFE6-A0D9-4D50-94E4-D628F6825A8B}"/>
              </a:ext>
            </a:extLst>
          </p:cNvPr>
          <p:cNvCxnSpPr>
            <a:cxnSpLocks/>
          </p:cNvCxnSpPr>
          <p:nvPr/>
        </p:nvCxnSpPr>
        <p:spPr>
          <a:xfrm flipH="1">
            <a:off x="862518" y="6942188"/>
            <a:ext cx="1026670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0" name="図 99">
            <a:extLst>
              <a:ext uri="{FF2B5EF4-FFF2-40B4-BE49-F238E27FC236}">
                <a16:creationId xmlns:a16="http://schemas.microsoft.com/office/drawing/2014/main" id="{86F0EDD9-4276-4BEB-9031-CC7C7FD1B34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8607" y="7717513"/>
            <a:ext cx="783601" cy="511994"/>
          </a:xfrm>
          <a:prstGeom prst="rect">
            <a:avLst/>
          </a:prstGeom>
          <a:ln>
            <a:solidFill>
              <a:srgbClr val="E7E6E6">
                <a:lumMod val="75000"/>
              </a:srgbClr>
            </a:solidFill>
          </a:ln>
        </p:spPr>
      </p:pic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F9B988C1-E478-43E1-81D5-A99FB62E2BE7}"/>
              </a:ext>
            </a:extLst>
          </p:cNvPr>
          <p:cNvSpPr txBox="1"/>
          <p:nvPr/>
        </p:nvSpPr>
        <p:spPr>
          <a:xfrm>
            <a:off x="798182" y="6927996"/>
            <a:ext cx="1235106" cy="879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20679">
              <a:defRPr/>
            </a:pPr>
            <a:r>
              <a:rPr kumimoji="1" lang="ja-JP" altLang="en-US" sz="1077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⑧自社名入り（</a:t>
            </a:r>
            <a:r>
              <a:rPr kumimoji="1" lang="en-US" altLang="ja-JP" sz="898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100</a:t>
            </a:r>
            <a:r>
              <a:rPr kumimoji="1" lang="ja-JP" altLang="en-US" sz="898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枚以上購入の</a:t>
            </a:r>
          </a:p>
          <a:p>
            <a:pPr defTabSz="820679">
              <a:defRPr/>
            </a:pPr>
            <a:r>
              <a:rPr kumimoji="1" lang="ja-JP" altLang="en-US" sz="898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場合のみ）</a:t>
            </a:r>
            <a:endParaRPr kumimoji="1" lang="en-US" altLang="ja-JP" sz="1077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820679">
              <a:defRPr/>
            </a:pPr>
            <a:r>
              <a:rPr kumimoji="1" lang="ja-JP" altLang="en-US" sz="1077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記念チケット</a:t>
            </a:r>
            <a:endParaRPr kumimoji="1" lang="en-US" altLang="ja-JP" sz="1077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820679">
              <a:defRPr/>
            </a:pPr>
            <a:endParaRPr kumimoji="1" lang="en-US" altLang="ja-JP" sz="987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9BAF452D-EA5D-4008-8F38-40BE031562CD}"/>
              </a:ext>
            </a:extLst>
          </p:cNvPr>
          <p:cNvCxnSpPr/>
          <p:nvPr/>
        </p:nvCxnSpPr>
        <p:spPr>
          <a:xfrm>
            <a:off x="936232" y="7670886"/>
            <a:ext cx="952956" cy="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E7C99C07-FA68-4719-BC67-79EA807885C5}"/>
              </a:ext>
            </a:extLst>
          </p:cNvPr>
          <p:cNvSpPr txBox="1"/>
          <p:nvPr/>
        </p:nvSpPr>
        <p:spPr>
          <a:xfrm>
            <a:off x="256115" y="9705626"/>
            <a:ext cx="6976288" cy="2857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410337">
              <a:defRPr/>
            </a:pPr>
            <a:r>
              <a:rPr kumimoji="1" lang="en-US" altLang="ja-JP" sz="1257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kumimoji="1" lang="ja-JP" altLang="en-US" sz="1257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入場チケットの税務上の取扱いは、用途によって福利厚生費や販売促進費等となります。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338829B9-0867-4804-BE80-7103544221D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382481" y="2092184"/>
            <a:ext cx="1220140" cy="251688"/>
          </a:xfrm>
          <a:prstGeom prst="rect">
            <a:avLst/>
          </a:prstGeom>
        </p:spPr>
      </p:pic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DF6410A-F84E-4061-AA7C-10A82EB22980}"/>
              </a:ext>
            </a:extLst>
          </p:cNvPr>
          <p:cNvSpPr txBox="1"/>
          <p:nvPr/>
        </p:nvSpPr>
        <p:spPr>
          <a:xfrm>
            <a:off x="2145032" y="1676494"/>
            <a:ext cx="1285631" cy="215444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defTabSz="820679">
              <a:defRPr/>
            </a:pPr>
            <a:r>
              <a:rPr kumimoji="1" lang="en-US" altLang="ja-JP" sz="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2025</a:t>
            </a:r>
            <a:r>
              <a:rPr kumimoji="1" lang="ja-JP" altLang="en-US" sz="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</a:t>
            </a:r>
            <a:r>
              <a:rPr kumimoji="1" lang="en-US" altLang="ja-JP" sz="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</a:t>
            </a:r>
            <a:r>
              <a:rPr kumimoji="1" lang="ja-JP" altLang="en-US" sz="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800" ker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</a:t>
            </a:r>
            <a:r>
              <a:rPr kumimoji="1" lang="ja-JP" altLang="en-US" sz="800" ker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</a:t>
            </a:r>
            <a:r>
              <a:rPr kumimoji="1" lang="ja-JP" altLang="en-US" sz="800" kern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まで</a:t>
            </a:r>
            <a:endParaRPr kumimoji="1" lang="en-US" altLang="ja-JP" sz="800" kern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2" name="AutoShape 12">
            <a:extLst>
              <a:ext uri="{FF2B5EF4-FFF2-40B4-BE49-F238E27FC236}">
                <a16:creationId xmlns:a16="http://schemas.microsoft.com/office/drawing/2014/main" id="{507EE3B0-CE79-4D86-BE93-8B816631960B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742686" y="4600993"/>
            <a:ext cx="305194" cy="298142"/>
          </a:xfrm>
          <a:prstGeom prst="triangle">
            <a:avLst>
              <a:gd name="adj" fmla="val 50000"/>
            </a:avLst>
          </a:prstGeom>
          <a:solidFill>
            <a:srgbClr val="E5322C"/>
          </a:solidFill>
          <a:ln>
            <a:noFill/>
          </a:ln>
        </p:spPr>
        <p:txBody>
          <a:bodyPr rot="0" vert="horz" wrap="square" lIns="66678" tIns="7979" rIns="66678" bIns="7979" anchor="t" anchorCtr="0" upright="1">
            <a:noAutofit/>
          </a:bodyPr>
          <a:lstStyle/>
          <a:p>
            <a:endParaRPr lang="ja-JP" altLang="en-US" sz="1616"/>
          </a:p>
        </p:txBody>
      </p:sp>
      <p:sp>
        <p:nvSpPr>
          <p:cNvPr id="49" name="テキスト ボックス 21">
            <a:extLst>
              <a:ext uri="{FF2B5EF4-FFF2-40B4-BE49-F238E27FC236}">
                <a16:creationId xmlns:a16="http://schemas.microsoft.com/office/drawing/2014/main" id="{B6F10C7E-0C51-4F39-AA59-B0AC41163EC5}"/>
              </a:ext>
            </a:extLst>
          </p:cNvPr>
          <p:cNvSpPr txBox="1"/>
          <p:nvPr/>
        </p:nvSpPr>
        <p:spPr>
          <a:xfrm>
            <a:off x="3674521" y="1092902"/>
            <a:ext cx="1997062" cy="816005"/>
          </a:xfrm>
          <a:prstGeom prst="rect">
            <a:avLst/>
          </a:prstGeom>
          <a:noFill/>
          <a:ln w="6350">
            <a:noFill/>
          </a:ln>
          <a:effectLst/>
        </p:spPr>
        <p:txBody>
          <a:bodyPr rot="0" spcFirstLastPara="0" vert="horz" wrap="square" lIns="82065" tIns="41033" rIns="82065" bIns="41033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２０２４年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・</a:t>
            </a:r>
            <a:r>
              <a:rPr lang="ja-JP" altLang="en-US" sz="1100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１０月１３日～</a:t>
            </a:r>
            <a:endParaRPr lang="en-US" altLang="ja-JP" sz="1100" kern="100" dirty="0">
              <a:latin typeface="游明朝" panose="02020400000000000000" pitchFamily="18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100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来場日時予約開始</a:t>
            </a:r>
            <a:endParaRPr lang="en-US" altLang="ja-JP" sz="1100" kern="100" dirty="0">
              <a:latin typeface="游明朝" panose="02020400000000000000" pitchFamily="18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パビリオン・催事事前予約</a:t>
            </a:r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ＭＳ 明朝" panose="02020609040205080304" pitchFamily="17" charset="-128"/>
              </a:rPr>
              <a:t>​</a:t>
            </a:r>
            <a:endParaRPr lang="ja-JP" altLang="en-US" sz="1100" kern="100" dirty="0"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/>
            <a:r>
              <a:rPr lang="ja-JP" altLang="en-US" sz="1100" kern="1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抽選申込開始</a:t>
            </a:r>
            <a:endParaRPr lang="ja-JP" altLang="en-US" sz="110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ctr"/>
            <a:endParaRPr lang="ja-JP" altLang="en-US" sz="942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5425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4f01__x696d__x30fb__x56e3__x4f53__x5185__x90e8__x96c6__x8a08__x30fb_ID_x4ed8__x756a__x30b7__x30fc__x30c8_ xmlns="ec4ebd43-2fba-47f4-aebf-024b191a886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AF083ECAB190B4A9766EB16BD453164" ma:contentTypeVersion="10" ma:contentTypeDescription="新しいドキュメントを作成します。" ma:contentTypeScope="" ma:versionID="db73213eadd266b28516ea60ec54e5fb">
  <xsd:schema xmlns:xsd="http://www.w3.org/2001/XMLSchema" xmlns:xs="http://www.w3.org/2001/XMLSchema" xmlns:p="http://schemas.microsoft.com/office/2006/metadata/properties" xmlns:ns2="ec4ebd43-2fba-47f4-aebf-024b191a8861" xmlns:ns3="e2256efa-0b06-4a7c-8e5f-ee7bb2649595" targetNamespace="http://schemas.microsoft.com/office/2006/metadata/properties" ma:root="true" ma:fieldsID="2f254dd156c670e4ac198dfdf169edab" ns2:_="" ns3:_="">
    <xsd:import namespace="ec4ebd43-2fba-47f4-aebf-024b191a8861"/>
    <xsd:import namespace="e2256efa-0b06-4a7c-8e5f-ee7bb26495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_x4f01__x696d__x30fb__x56e3__x4f53__x5185__x90e8__x96c6__x8a08__x30fb_ID_x4ed8__x756a__x30b7__x30fc__x30c8_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4ebd43-2fba-47f4-aebf-024b191a88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_x4f01__x696d__x30fb__x56e3__x4f53__x5185__x90e8__x96c6__x8a08__x30fb_ID_x4ed8__x756a__x30b7__x30fc__x30c8_" ma:index="14" nillable="true" ma:displayName="企業・団体内部集計・ID付番シート" ma:format="Dropdown" ma:internalName="_x4f01__x696d__x30fb__x56e3__x4f53__x5185__x90e8__x96c6__x8a08__x30fb_ID_x4ed8__x756a__x30b7__x30fc__x30c8_">
      <xsd:simpleType>
        <xsd:restriction base="dms:Text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56efa-0b06-4a7c-8e5f-ee7bb264959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371284-EAE7-43C9-93D6-44C741E6DAC2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e2256efa-0b06-4a7c-8e5f-ee7bb2649595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ec4ebd43-2fba-47f4-aebf-024b191a8861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0EAB294-A2D5-4146-8D55-176719800C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4ebd43-2fba-47f4-aebf-024b191a8861"/>
    <ds:schemaRef ds:uri="e2256efa-0b06-4a7c-8e5f-ee7bb26495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149C95C-7868-477C-A050-7514A4ED91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1377</TotalTime>
  <Words>658</Words>
  <Application>Microsoft Office PowerPoint</Application>
  <PresentationFormat>ユーザー設定</PresentationFormat>
  <Paragraphs>100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3" baseType="lpstr">
      <vt:lpstr>BIZ UDPゴシック</vt:lpstr>
      <vt:lpstr>ＭＳ Ｐゴシック</vt:lpstr>
      <vt:lpstr>ＭＳ 明朝</vt:lpstr>
      <vt:lpstr>游ゴシック</vt:lpstr>
      <vt:lpstr>游ゴシック Light</vt:lpstr>
      <vt:lpstr>游明朝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寺本 奈未</dc:creator>
  <cp:lastModifiedBy>荻原 美香</cp:lastModifiedBy>
  <cp:revision>128</cp:revision>
  <cp:lastPrinted>2024-12-19T01:42:50Z</cp:lastPrinted>
  <dcterms:created xsi:type="dcterms:W3CDTF">2023-07-03T07:26:15Z</dcterms:created>
  <dcterms:modified xsi:type="dcterms:W3CDTF">2025-01-28T05:48:03Z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0x0101006AF083ECAB190B4A9766EB16BD453164</vt:lpwstr>
  </property>
</Properties>
</file>